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69" r:id="rId2"/>
    <p:sldId id="261" r:id="rId3"/>
    <p:sldId id="262" r:id="rId4"/>
    <p:sldId id="267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82" r:id="rId13"/>
    <p:sldId id="272" r:id="rId14"/>
    <p:sldId id="279" r:id="rId15"/>
    <p:sldId id="280" r:id="rId16"/>
    <p:sldId id="281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D9D0C1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7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0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76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1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magine 17" descr="Immagine che contiene esterni, natura, cielo notturno, scuro&#10;&#10;Descrizione generata automaticamente">
            <a:extLst>
              <a:ext uri="{FF2B5EF4-FFF2-40B4-BE49-F238E27FC236}">
                <a16:creationId xmlns:a16="http://schemas.microsoft.com/office/drawing/2014/main" id="{EB48BE4E-9A00-35CB-CD23-57FB396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2" b="16555"/>
          <a:stretch/>
        </p:blipFill>
        <p:spPr>
          <a:xfrm>
            <a:off x="0" y="505653"/>
            <a:ext cx="5956578" cy="58428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F96E80A-8D96-65FF-45A4-B0057A221D44}"/>
              </a:ext>
            </a:extLst>
          </p:cNvPr>
          <p:cNvSpPr/>
          <p:nvPr/>
        </p:nvSpPr>
        <p:spPr>
          <a:xfrm>
            <a:off x="0" y="484633"/>
            <a:ext cx="6096000" cy="5884635"/>
          </a:xfrm>
          <a:prstGeom prst="rect">
            <a:avLst/>
          </a:prstGeom>
          <a:gradFill>
            <a:gsLst>
              <a:gs pos="9000">
                <a:srgbClr val="C00000">
                  <a:alpha val="0"/>
                </a:srgbClr>
              </a:gs>
              <a:gs pos="100000">
                <a:srgbClr val="26262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7318CC0-5072-4528-8064-15CDAE608152}"/>
              </a:ext>
            </a:extLst>
          </p:cNvPr>
          <p:cNvSpPr txBox="1"/>
          <p:nvPr/>
        </p:nvSpPr>
        <p:spPr>
          <a:xfrm>
            <a:off x="3798396" y="1658436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604020202020204" pitchFamily="34" charset="0"/>
              </a:rPr>
              <a:t>«E quindi uscimmo a riveder le stelle»</a:t>
            </a:r>
            <a:endParaRPr lang="en-GB" sz="3600" b="1" dirty="0">
              <a:solidFill>
                <a:schemeClr val="bg1"/>
              </a:solidFill>
              <a:latin typeface="Avenir Next LT Pro Light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1EEB5E0-C5AE-4533-806C-A342233136BA}"/>
              </a:ext>
            </a:extLst>
          </p:cNvPr>
          <p:cNvSpPr txBox="1"/>
          <p:nvPr/>
        </p:nvSpPr>
        <p:spPr>
          <a:xfrm>
            <a:off x="6363369" y="2441927"/>
            <a:ext cx="530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Inferno</a:t>
            </a:r>
            <a:r>
              <a:rPr lang="en-GB" sz="2000" i="0" dirty="0">
                <a:solidFill>
                  <a:schemeClr val="bg1"/>
                </a:solidFill>
                <a:effectLst/>
                <a:latin typeface="Amasis MT Pro Light" panose="02040304050005020304" pitchFamily="18" charset="0"/>
              </a:rPr>
              <a:t> XXXIV, 139</a:t>
            </a:r>
            <a:endParaRPr lang="en-GB" sz="2000" dirty="0">
              <a:solidFill>
                <a:schemeClr val="bg1"/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5B54E5E-6972-AEA9-7B6A-BA5E3E834802}"/>
              </a:ext>
            </a:extLst>
          </p:cNvPr>
          <p:cNvSpPr txBox="1"/>
          <p:nvPr/>
        </p:nvSpPr>
        <p:spPr>
          <a:xfrm>
            <a:off x="8709128" y="3953139"/>
            <a:ext cx="30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Music and Acoustic Engineering</a:t>
            </a:r>
          </a:p>
          <a:p>
            <a:pPr algn="r"/>
            <a:r>
              <a:rPr lang="en-GB" sz="1400" dirty="0" err="1">
                <a:solidFill>
                  <a:schemeClr val="bg1"/>
                </a:solidFill>
                <a:latin typeface="Avenir Next" panose="020B0503020202020204" pitchFamily="34" charset="0"/>
              </a:rPr>
              <a:t>Politecnico</a:t>
            </a:r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 di Milano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7369218-D276-3E28-6116-E00408AC8B1F}"/>
              </a:ext>
            </a:extLst>
          </p:cNvPr>
          <p:cNvSpPr txBox="1"/>
          <p:nvPr/>
        </p:nvSpPr>
        <p:spPr>
          <a:xfrm>
            <a:off x="8283388" y="3380922"/>
            <a:ext cx="3536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Creative Programming and Computing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CBBABE-6BF8-8BA9-A80B-29DCFEF6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4" y="4786069"/>
            <a:ext cx="1437721" cy="7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96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Accelerometer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second parameter sent is the accelerometer,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/accel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Contributes to the acceleration in the pointer movement, with is also processed with sound, using a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, relative to the acceleration in the x and y axis and taken and processed by Processing.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7B8B2E-6C6A-3D1F-40E7-1004EE9EC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124" y="2245798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390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GPS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806824" y="1990498"/>
            <a:ext cx="833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constitutes the last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to Processing, with the address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gps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Send two values, latitude and longitude.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These values are then used inside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starsTable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for the first reading of the database, to obtain a reference for horizontal coordinates of the star system.</a:t>
            </a:r>
            <a:b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75F3F6-CFA9-AB21-60C5-8DD271C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7" y="2282569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7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4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CCD55DA-3E45-06A2-092B-12BE7BBDBA1F}"/>
              </a:ext>
            </a:extLst>
          </p:cNvPr>
          <p:cNvSpPr txBox="1"/>
          <p:nvPr/>
        </p:nvSpPr>
        <p:spPr>
          <a:xfrm>
            <a:off x="563414" y="2139372"/>
            <a:ext cx="6239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OSC messages are received through the device of the Connection Kit.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scene change is driven by a custom device built in M4L.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 descr="Immagine che contiene testo, monitor, computer, portatile&#10;&#10;Descrizione generata automaticamente">
            <a:extLst>
              <a:ext uri="{FF2B5EF4-FFF2-40B4-BE49-F238E27FC236}">
                <a16:creationId xmlns:a16="http://schemas.microsoft.com/office/drawing/2014/main" id="{6AFF1811-110B-EBC5-A339-3C933C83F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30" y="802715"/>
            <a:ext cx="5085874" cy="3688597"/>
          </a:xfrm>
          <a:prstGeom prst="rect">
            <a:avLst/>
          </a:prstGeom>
        </p:spPr>
      </p:pic>
      <p:pic>
        <p:nvPicPr>
          <p:cNvPr id="14" name="Immagine 13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3CE7C848-772D-2166-113D-915DA51D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7" y="4396446"/>
            <a:ext cx="11036545" cy="17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123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7863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Scene Overview</a:t>
            </a:r>
          </a:p>
        </p:txBody>
      </p:sp>
      <p:pic>
        <p:nvPicPr>
          <p:cNvPr id="6" name="Immagine 5" descr="Immagine che contiene testo, interni, elettronico, computer&#10;&#10;Descrizione generata automaticamente">
            <a:extLst>
              <a:ext uri="{FF2B5EF4-FFF2-40B4-BE49-F238E27FC236}">
                <a16:creationId xmlns:a16="http://schemas.microsoft.com/office/drawing/2014/main" id="{D64D8CB9-4588-359E-B5E7-944EA6667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8" y="1747446"/>
            <a:ext cx="6777924" cy="42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7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6855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MIDI notes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Arpeggiator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Velocity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MIDI Chain Selector: Scale selector</a:t>
            </a:r>
          </a:p>
        </p:txBody>
      </p:sp>
      <p:pic>
        <p:nvPicPr>
          <p:cNvPr id="8" name="Immagine 7" descr="Immagine che contiene testo, interni, pannello di controllo&#10;&#10;Descrizione generata automaticamente">
            <a:extLst>
              <a:ext uri="{FF2B5EF4-FFF2-40B4-BE49-F238E27FC236}">
                <a16:creationId xmlns:a16="http://schemas.microsoft.com/office/drawing/2014/main" id="{F3DF80AE-F790-95DD-2ABD-8552E4CB5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" y="4448160"/>
            <a:ext cx="11448288" cy="15614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580966"/>
            <a:ext cx="7504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arpeggiator rate is driven by the value of the star’s density </a:t>
            </a:r>
          </a:p>
        </p:txBody>
      </p:sp>
    </p:spTree>
    <p:extLst>
      <p:ext uri="{BB962C8B-B14F-4D97-AF65-F5344CB8AC3E}">
        <p14:creationId xmlns:p14="http://schemas.microsoft.com/office/powerpoint/2010/main" val="43709884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808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STARS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FM Oscillator  - Night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Piano – Day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7" y="3153278"/>
            <a:ext cx="9808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note are generated by the MIDI notes generator.</a:t>
            </a:r>
          </a:p>
        </p:txBody>
      </p:sp>
      <p:pic>
        <p:nvPicPr>
          <p:cNvPr id="3" name="Immagine 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0ADAADB9-4B3C-875B-BDE0-3312B380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87436"/>
            <a:ext cx="11448288" cy="1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54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400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Sound Generation – SUN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054B40-7497-F921-A840-00519370E472}"/>
              </a:ext>
            </a:extLst>
          </p:cNvPr>
          <p:cNvSpPr txBox="1"/>
          <p:nvPr/>
        </p:nvSpPr>
        <p:spPr>
          <a:xfrm>
            <a:off x="715657" y="1790443"/>
            <a:ext cx="6239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Sonorization of the sun’s electromagnetic waves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Chopped sample of the electromagnetic waves (Simpler)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Bass Synth made with wave table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D03CE-F71E-15C7-455F-0F6B7AAC7936}"/>
              </a:ext>
            </a:extLst>
          </p:cNvPr>
          <p:cNvSpPr txBox="1"/>
          <p:nvPr/>
        </p:nvSpPr>
        <p:spPr>
          <a:xfrm>
            <a:off x="715656" y="3153278"/>
            <a:ext cx="11104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Filter of the Bass synth is controlled by the accelerometer on the user’s device.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section’s volume is driven by the position of the sun, which is sent to the FFT visualization.</a:t>
            </a:r>
          </a:p>
        </p:txBody>
      </p:sp>
      <p:pic>
        <p:nvPicPr>
          <p:cNvPr id="4" name="Immagine 3" descr="Immagine che contiene testo, monitor, screenshot&#10;&#10;Descrizione generata automaticamente">
            <a:extLst>
              <a:ext uri="{FF2B5EF4-FFF2-40B4-BE49-F238E27FC236}">
                <a16:creationId xmlns:a16="http://schemas.microsoft.com/office/drawing/2014/main" id="{5780BD02-BC7F-B495-5D5A-5D0180EEE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6" y="4306101"/>
            <a:ext cx="11448288" cy="1641302"/>
          </a:xfrm>
          <a:prstGeom prst="rect">
            <a:avLst/>
          </a:prstGeom>
        </p:spPr>
      </p:pic>
      <p:pic>
        <p:nvPicPr>
          <p:cNvPr id="5" name="sm_lt_125_blackgold1.wav" descr="sm_lt_125_blackgold1.wav">
            <a:hlinkClick r:id="" action="ppaction://media"/>
            <a:extLst>
              <a:ext uri="{FF2B5EF4-FFF2-40B4-BE49-F238E27FC236}">
                <a16:creationId xmlns:a16="http://schemas.microsoft.com/office/drawing/2014/main" id="{53D47200-0A96-2F86-F563-8E9B36BCC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8894" y="15442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24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4935265" y="2967335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008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5FA494-41B3-8F11-82D1-6A9C36A87DA3}"/>
              </a:ext>
            </a:extLst>
          </p:cNvPr>
          <p:cNvSpPr txBox="1"/>
          <p:nvPr/>
        </p:nvSpPr>
        <p:spPr>
          <a:xfrm>
            <a:off x="1966471" y="2042974"/>
            <a:ext cx="825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Avenir Next" panose="020B0503020202020204" pitchFamily="34" charset="0"/>
              </a:rPr>
              <a:t>Thanks for your attention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E6CC7D-FAED-A89F-0C79-43C97248F9B3}"/>
              </a:ext>
            </a:extLst>
          </p:cNvPr>
          <p:cNvSpPr txBox="1"/>
          <p:nvPr/>
        </p:nvSpPr>
        <p:spPr>
          <a:xfrm>
            <a:off x="1750675" y="3179710"/>
            <a:ext cx="86906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Avenir Next" panose="020B0503020202020204" pitchFamily="34" charset="0"/>
              </a:rPr>
              <a:t>Special thanks to </a:t>
            </a:r>
          </a:p>
          <a:p>
            <a:pPr algn="ctr"/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Dr.</a:t>
            </a:r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 Lorenzo </a:t>
            </a:r>
            <a:r>
              <a:rPr lang="en-GB" sz="3600" dirty="0" err="1">
                <a:solidFill>
                  <a:schemeClr val="bg1"/>
                </a:solidFill>
                <a:latin typeface="Avenir Next" panose="020B0503020202020204" pitchFamily="34" charset="0"/>
              </a:rPr>
              <a:t>Pizzuti</a:t>
            </a:r>
            <a:endParaRPr lang="en-GB" sz="36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venir Next" panose="020B0503020202020204" pitchFamily="34" charset="0"/>
              </a:rPr>
              <a:t>Cosmologist, Musician and Scientific Communicator</a:t>
            </a:r>
          </a:p>
        </p:txBody>
      </p:sp>
    </p:spTree>
    <p:extLst>
      <p:ext uri="{BB962C8B-B14F-4D97-AF65-F5344CB8AC3E}">
        <p14:creationId xmlns:p14="http://schemas.microsoft.com/office/powerpoint/2010/main" val="62180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97E020-4A8D-4978-AC84-0042E5F2F35F}"/>
              </a:ext>
            </a:extLst>
          </p:cNvPr>
          <p:cNvSpPr txBox="1"/>
          <p:nvPr/>
        </p:nvSpPr>
        <p:spPr>
          <a:xfrm>
            <a:off x="777766" y="1177159"/>
            <a:ext cx="327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Main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Concept: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087143-19B9-4F68-B259-FDB77C629FFD}"/>
              </a:ext>
            </a:extLst>
          </p:cNvPr>
          <p:cNvSpPr txBox="1"/>
          <p:nvPr/>
        </p:nvSpPr>
        <p:spPr>
          <a:xfrm>
            <a:off x="777767" y="1869685"/>
            <a:ext cx="53182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pollution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in the dark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sky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</a:t>
            </a:r>
          </a:p>
          <a:p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unnecessarily contributes to climate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Light pollution kills millions of birds a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 light at night disrupts the seasonal cycle of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Relevant number of people have never seen the real sky at night (the Milky Way).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Exposure to artificial light at night puts your health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cielo, esterni, albero, montagna&#10;&#10;Descrizione generata automaticamente">
            <a:extLst>
              <a:ext uri="{FF2B5EF4-FFF2-40B4-BE49-F238E27FC236}">
                <a16:creationId xmlns:a16="http://schemas.microsoft.com/office/drawing/2014/main" id="{46277A58-0206-42BA-B590-3D7E9DE5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3"/>
          <a:stretch/>
        </p:blipFill>
        <p:spPr>
          <a:xfrm>
            <a:off x="6443286" y="779606"/>
            <a:ext cx="5029573" cy="2429046"/>
          </a:xfrm>
          <a:prstGeom prst="rect">
            <a:avLst/>
          </a:prstGeom>
        </p:spPr>
      </p:pic>
      <p:pic>
        <p:nvPicPr>
          <p:cNvPr id="7" name="Immagine 6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2AAC561E-3A26-41CD-8FCF-79887A004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6" b="14550"/>
          <a:stretch/>
        </p:blipFill>
        <p:spPr>
          <a:xfrm>
            <a:off x="6443285" y="3580977"/>
            <a:ext cx="5029573" cy="24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131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50D1AE-D3FD-49BA-B5E0-2333E763B8C7}"/>
              </a:ext>
            </a:extLst>
          </p:cNvPr>
          <p:cNvSpPr txBox="1"/>
          <p:nvPr/>
        </p:nvSpPr>
        <p:spPr>
          <a:xfrm>
            <a:off x="844823" y="1187668"/>
            <a:ext cx="23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Our</a:t>
            </a:r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Story: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629D0CB-FC3B-4C70-A9E0-F7DD1F1D78BD}"/>
              </a:ext>
            </a:extLst>
          </p:cNvPr>
          <p:cNvSpPr txBox="1"/>
          <p:nvPr/>
        </p:nvSpPr>
        <p:spPr>
          <a:xfrm>
            <a:off x="844823" y="2395353"/>
            <a:ext cx="47401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Imagine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could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switch off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all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lights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above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your</a:t>
            </a:r>
            <a:r>
              <a:rPr lang="it-IT" sz="24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head.</a:t>
            </a:r>
          </a:p>
          <a:p>
            <a:pPr algn="just"/>
            <a:endParaRPr lang="it-IT" sz="24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You would be able to see the real natural light of the dark sky.</a:t>
            </a:r>
          </a:p>
          <a:p>
            <a:pPr algn="just"/>
            <a:endParaRPr lang="en-GB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  <a:p>
            <a:pPr algn="just"/>
            <a:r>
              <a:rPr lang="en-GB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It would be the same experience of a child discovering the world, with equal curiosity and astonishment.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4AAA94-C54F-40D8-A146-21E5A8C8F806}"/>
              </a:ext>
            </a:extLst>
          </p:cNvPr>
          <p:cNvSpPr txBox="1"/>
          <p:nvPr/>
        </p:nvSpPr>
        <p:spPr>
          <a:xfrm>
            <a:off x="6295696" y="1187668"/>
            <a:ext cx="505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Interactive Installation</a:t>
            </a:r>
            <a:endParaRPr lang="en-GB" sz="3600" b="1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D73B436-9D6B-4E4E-BC6B-BF75B15119E5}"/>
              </a:ext>
            </a:extLst>
          </p:cNvPr>
          <p:cNvCxnSpPr>
            <a:cxnSpLocks/>
          </p:cNvCxnSpPr>
          <p:nvPr/>
        </p:nvCxnSpPr>
        <p:spPr>
          <a:xfrm>
            <a:off x="3552497" y="1510833"/>
            <a:ext cx="25085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1262BD-1DDF-4584-9CAB-FC7004CB8C59}"/>
              </a:ext>
            </a:extLst>
          </p:cNvPr>
          <p:cNvSpPr txBox="1"/>
          <p:nvPr/>
        </p:nvSpPr>
        <p:spPr>
          <a:xfrm>
            <a:off x="6736331" y="2537034"/>
            <a:ext cx="4170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Visual and sound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discovering</a:t>
            </a:r>
            <a:r>
              <a:rPr lang="it-IT" sz="28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experience</a:t>
            </a:r>
            <a:endParaRPr lang="en-GB" sz="28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14" name="Immagine 1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BE9A2091-D3B4-4B06-BF55-655D99FC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72" y="3869248"/>
            <a:ext cx="1258191" cy="125819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55E6DE9-8502-43EF-946E-CFC9726C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934" y="3887164"/>
            <a:ext cx="1258192" cy="125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337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E2A1451-5D97-7B2B-E74E-05601C51C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4" y="2675651"/>
            <a:ext cx="1015278" cy="10152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ABD5D8B-61B4-85EE-35E7-0199C845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95" y="2675651"/>
            <a:ext cx="1015279" cy="10152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1D93DB7-6B69-4FBB-4AC5-4671461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82" y="678139"/>
            <a:ext cx="1015143" cy="95089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804DE-EFEB-51A2-629A-D320671B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32" y="2675651"/>
            <a:ext cx="1028936" cy="1015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2831D-B5B1-1D8D-D115-DD0EDA677A99}"/>
              </a:ext>
            </a:extLst>
          </p:cNvPr>
          <p:cNvSpPr txBox="1"/>
          <p:nvPr/>
        </p:nvSpPr>
        <p:spPr>
          <a:xfrm>
            <a:off x="2060781" y="3774785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Processing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9C91D2-99EB-51EB-077E-4B267BCA10EB}"/>
              </a:ext>
            </a:extLst>
          </p:cNvPr>
          <p:cNvSpPr txBox="1"/>
          <p:nvPr/>
        </p:nvSpPr>
        <p:spPr>
          <a:xfrm>
            <a:off x="2175098" y="1717717"/>
            <a:ext cx="87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CB7AE1-8E7E-AD7E-E504-1F9D506F3022}"/>
              </a:ext>
            </a:extLst>
          </p:cNvPr>
          <p:cNvSpPr txBox="1"/>
          <p:nvPr/>
        </p:nvSpPr>
        <p:spPr>
          <a:xfrm>
            <a:off x="6444827" y="3874132"/>
            <a:ext cx="989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Max4Live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37C796C-0B24-535D-69B5-3B2973A5DD9B}"/>
              </a:ext>
            </a:extLst>
          </p:cNvPr>
          <p:cNvSpPr txBox="1"/>
          <p:nvPr/>
        </p:nvSpPr>
        <p:spPr>
          <a:xfrm>
            <a:off x="8042726" y="3874132"/>
            <a:ext cx="1266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Ableton Live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5A8DF80-AE7D-51F6-C820-13E4434B6013}"/>
              </a:ext>
            </a:extLst>
          </p:cNvPr>
          <p:cNvSpPr txBox="1"/>
          <p:nvPr/>
        </p:nvSpPr>
        <p:spPr>
          <a:xfrm>
            <a:off x="693278" y="876148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User’s interaction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7984E6-A6AD-6A96-E9CE-BEE7D0419F8F}"/>
              </a:ext>
            </a:extLst>
          </p:cNvPr>
          <p:cNvSpPr txBox="1"/>
          <p:nvPr/>
        </p:nvSpPr>
        <p:spPr>
          <a:xfrm>
            <a:off x="2068314" y="5211814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Out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73E9EF-16CD-3F6B-684D-502089E2254C}"/>
              </a:ext>
            </a:extLst>
          </p:cNvPr>
          <p:cNvSpPr txBox="1"/>
          <p:nvPr/>
        </p:nvSpPr>
        <p:spPr>
          <a:xfrm>
            <a:off x="8122462" y="5158496"/>
            <a:ext cx="1106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Out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9B8E9D7-3AA9-651B-6DF8-E80FAEC87193}"/>
              </a:ext>
            </a:extLst>
          </p:cNvPr>
          <p:cNvSpPr txBox="1"/>
          <p:nvPr/>
        </p:nvSpPr>
        <p:spPr>
          <a:xfrm>
            <a:off x="8122462" y="1466275"/>
            <a:ext cx="110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Auxiliary Audio Out</a:t>
            </a: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C59C19DC-4E6A-456B-8D0A-F0062CCD44DF}"/>
              </a:ext>
            </a:extLst>
          </p:cNvPr>
          <p:cNvSpPr/>
          <p:nvPr/>
        </p:nvSpPr>
        <p:spPr>
          <a:xfrm>
            <a:off x="3409122" y="3105161"/>
            <a:ext cx="2782956" cy="156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ccia destra 25">
            <a:extLst>
              <a:ext uri="{FF2B5EF4-FFF2-40B4-BE49-F238E27FC236}">
                <a16:creationId xmlns:a16="http://schemas.microsoft.com/office/drawing/2014/main" id="{B482E4C0-49E4-0E6E-C93C-532A4E833674}"/>
              </a:ext>
            </a:extLst>
          </p:cNvPr>
          <p:cNvSpPr/>
          <p:nvPr/>
        </p:nvSpPr>
        <p:spPr>
          <a:xfrm>
            <a:off x="7544389" y="3112781"/>
            <a:ext cx="553278" cy="14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BA970248-4B16-76A3-906C-319203CB0B4C}"/>
              </a:ext>
            </a:extLst>
          </p:cNvPr>
          <p:cNvSpPr/>
          <p:nvPr/>
        </p:nvSpPr>
        <p:spPr>
          <a:xfrm>
            <a:off x="2515391" y="4181909"/>
            <a:ext cx="197724" cy="98164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D384799-2071-AD2A-5A40-5ABC8150ED8D}"/>
              </a:ext>
            </a:extLst>
          </p:cNvPr>
          <p:cNvSpPr/>
          <p:nvPr/>
        </p:nvSpPr>
        <p:spPr>
          <a:xfrm>
            <a:off x="2515391" y="2099299"/>
            <a:ext cx="197724" cy="49249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Freccia giù 11">
            <a:extLst>
              <a:ext uri="{FF2B5EF4-FFF2-40B4-BE49-F238E27FC236}">
                <a16:creationId xmlns:a16="http://schemas.microsoft.com/office/drawing/2014/main" id="{FA5056BC-823C-E53B-6DF9-6BAF9804614B}"/>
              </a:ext>
            </a:extLst>
          </p:cNvPr>
          <p:cNvSpPr/>
          <p:nvPr/>
        </p:nvSpPr>
        <p:spPr>
          <a:xfrm flipV="1">
            <a:off x="8581795" y="2104597"/>
            <a:ext cx="188278" cy="47097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giù 27">
            <a:extLst>
              <a:ext uri="{FF2B5EF4-FFF2-40B4-BE49-F238E27FC236}">
                <a16:creationId xmlns:a16="http://schemas.microsoft.com/office/drawing/2014/main" id="{81A3E610-0E0C-1E88-D570-2C7650CCFB10}"/>
              </a:ext>
            </a:extLst>
          </p:cNvPr>
          <p:cNvSpPr/>
          <p:nvPr/>
        </p:nvSpPr>
        <p:spPr>
          <a:xfrm>
            <a:off x="8577072" y="4176854"/>
            <a:ext cx="197724" cy="98164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ccia curva 13">
            <a:extLst>
              <a:ext uri="{FF2B5EF4-FFF2-40B4-BE49-F238E27FC236}">
                <a16:creationId xmlns:a16="http://schemas.microsoft.com/office/drawing/2014/main" id="{CB4FBECF-6B34-1CF6-5EFD-2151BB6878C1}"/>
              </a:ext>
            </a:extLst>
          </p:cNvPr>
          <p:cNvSpPr/>
          <p:nvPr/>
        </p:nvSpPr>
        <p:spPr>
          <a:xfrm rot="5400000" flipV="1">
            <a:off x="5099521" y="-431146"/>
            <a:ext cx="724115" cy="5321768"/>
          </a:xfrm>
          <a:prstGeom prst="bentArrow">
            <a:avLst>
              <a:gd name="adj1" fmla="val 12146"/>
              <a:gd name="adj2" fmla="val 17156"/>
              <a:gd name="adj3" fmla="val 22059"/>
              <a:gd name="adj4" fmla="val 3797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EB25A6A-7646-4FBD-61F1-A5BB10944DDD}"/>
              </a:ext>
            </a:extLst>
          </p:cNvPr>
          <p:cNvSpPr txBox="1"/>
          <p:nvPr/>
        </p:nvSpPr>
        <p:spPr>
          <a:xfrm>
            <a:off x="1145180" y="5765019"/>
            <a:ext cx="803839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Perception</a:t>
            </a:r>
          </a:p>
        </p:txBody>
      </p:sp>
      <p:sp>
        <p:nvSpPr>
          <p:cNvPr id="27" name="Freccia giù 26">
            <a:extLst>
              <a:ext uri="{FF2B5EF4-FFF2-40B4-BE49-F238E27FC236}">
                <a16:creationId xmlns:a16="http://schemas.microsoft.com/office/drawing/2014/main" id="{37C92005-9E30-8FDF-4C90-42730AF7A49F}"/>
              </a:ext>
            </a:extLst>
          </p:cNvPr>
          <p:cNvSpPr/>
          <p:nvPr/>
        </p:nvSpPr>
        <p:spPr>
          <a:xfrm>
            <a:off x="1145180" y="1466275"/>
            <a:ext cx="197725" cy="3988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EC45E70-8286-FD32-77FB-6D62DD5186EF}"/>
              </a:ext>
            </a:extLst>
          </p:cNvPr>
          <p:cNvSpPr/>
          <p:nvPr/>
        </p:nvSpPr>
        <p:spPr>
          <a:xfrm>
            <a:off x="9892519" y="1523080"/>
            <a:ext cx="288919" cy="2514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406BD81-8457-6F60-9BEF-9F61342684D1}"/>
              </a:ext>
            </a:extLst>
          </p:cNvPr>
          <p:cNvSpPr/>
          <p:nvPr/>
        </p:nvSpPr>
        <p:spPr>
          <a:xfrm>
            <a:off x="9892519" y="1977623"/>
            <a:ext cx="288919" cy="2514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9ADF372-922B-7ACF-C1A2-30AC2CB9ECE5}"/>
              </a:ext>
            </a:extLst>
          </p:cNvPr>
          <p:cNvSpPr/>
          <p:nvPr/>
        </p:nvSpPr>
        <p:spPr>
          <a:xfrm>
            <a:off x="9892519" y="2455517"/>
            <a:ext cx="288919" cy="2514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94CBEC6-7DDF-FA89-07D3-9865C0BE13D2}"/>
              </a:ext>
            </a:extLst>
          </p:cNvPr>
          <p:cNvSpPr txBox="1"/>
          <p:nvPr/>
        </p:nvSpPr>
        <p:spPr>
          <a:xfrm>
            <a:off x="10242826" y="149834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OSC messages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EE78CA-18F9-6359-F68E-DBF033F6D1BC}"/>
              </a:ext>
            </a:extLst>
          </p:cNvPr>
          <p:cNvSpPr txBox="1"/>
          <p:nvPr/>
        </p:nvSpPr>
        <p:spPr>
          <a:xfrm>
            <a:off x="10318598" y="202549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Audio signal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B53146B-015C-B0D1-E5B5-9055DB78E3DA}"/>
              </a:ext>
            </a:extLst>
          </p:cNvPr>
          <p:cNvSpPr txBox="1"/>
          <p:nvPr/>
        </p:nvSpPr>
        <p:spPr>
          <a:xfrm>
            <a:off x="10293905" y="2491263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venir Next" panose="020B0503020202020204" pitchFamily="34" charset="0"/>
              </a:rPr>
              <a:t>Video signal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0566C9-DADF-BB4C-0F17-92970D15EFAD}"/>
              </a:ext>
            </a:extLst>
          </p:cNvPr>
          <p:cNvSpPr txBox="1"/>
          <p:nvPr/>
        </p:nvSpPr>
        <p:spPr>
          <a:xfrm>
            <a:off x="4774325" y="808530"/>
            <a:ext cx="285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venir Next" panose="020B0503020202020204" pitchFamily="34" charset="0"/>
              </a:rPr>
              <a:t>SIGNAL ROUTING</a:t>
            </a:r>
          </a:p>
        </p:txBody>
      </p:sp>
    </p:spTree>
    <p:extLst>
      <p:ext uri="{BB962C8B-B14F-4D97-AF65-F5344CB8AC3E}">
        <p14:creationId xmlns:p14="http://schemas.microsoft.com/office/powerpoint/2010/main" val="2928816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Design - Overview</a:t>
            </a:r>
          </a:p>
        </p:txBody>
      </p:sp>
      <p:pic>
        <p:nvPicPr>
          <p:cNvPr id="32" name="Immagine 31" descr="Immagine che contiene testo, scuro, veivolo&#10;&#10;Descrizione generata automaticamente">
            <a:extLst>
              <a:ext uri="{FF2B5EF4-FFF2-40B4-BE49-F238E27FC236}">
                <a16:creationId xmlns:a16="http://schemas.microsoft.com/office/drawing/2014/main" id="{A09F777C-F5D6-EDE8-57AE-100B71847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1198691"/>
            <a:ext cx="3823626" cy="2269689"/>
          </a:xfrm>
          <a:prstGeom prst="rect">
            <a:avLst/>
          </a:prstGeom>
        </p:spPr>
      </p:pic>
      <p:pic>
        <p:nvPicPr>
          <p:cNvPr id="35" name="Immagine 3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C3AD3D-72B8-BD29-F8B3-2242B5414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9" y="3605540"/>
            <a:ext cx="3823628" cy="226969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4D8410-A0E8-0DB6-31DE-A565ECF08A40}"/>
              </a:ext>
            </a:extLst>
          </p:cNvPr>
          <p:cNvSpPr txBox="1"/>
          <p:nvPr/>
        </p:nvSpPr>
        <p:spPr>
          <a:xfrm>
            <a:off x="591671" y="1710667"/>
            <a:ext cx="67414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Two main scenarios with different elements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Night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with the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Moon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Visible pollution 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Day time: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Less intuitive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Presence of 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Immersive experience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186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Stars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9" y="1676940"/>
            <a:ext cx="650851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star plot is based on: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Real database with information about coordinates (J2000), temperature and visual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Current time at application first launch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GPS position of the user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20A03-6D6A-8642-CBBE-3501CE3ACB4D}"/>
              </a:ext>
            </a:extLst>
          </p:cNvPr>
          <p:cNvSpPr txBox="1"/>
          <p:nvPr/>
        </p:nvSpPr>
        <p:spPr>
          <a:xfrm>
            <a:off x="506479" y="4891417"/>
            <a:ext cx="579357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Projection in cartesian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based on the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Dimension and Opacity based on visual magnitude</a:t>
            </a:r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36C6A801-9CC0-4FCD-D2B6-3B76952C7E30}"/>
              </a:ext>
            </a:extLst>
          </p:cNvPr>
          <p:cNvSpPr/>
          <p:nvPr/>
        </p:nvSpPr>
        <p:spPr>
          <a:xfrm>
            <a:off x="2951693" y="3866120"/>
            <a:ext cx="694806" cy="888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 descr="Immagine che contiene pioggia, natura, oggetto da esterni, cielo notturno&#10;&#10;Descrizione generata automaticamente">
            <a:extLst>
              <a:ext uri="{FF2B5EF4-FFF2-40B4-BE49-F238E27FC236}">
                <a16:creationId xmlns:a16="http://schemas.microsoft.com/office/drawing/2014/main" id="{398C587D-6523-1829-8ED6-F0A00C0E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63" y="3018246"/>
            <a:ext cx="4876270" cy="23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1196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1856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Pollution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06477" y="1658339"/>
            <a:ext cx="6273817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light pollution simulation is obtained with the 3D Perlin Noise technique.</a:t>
            </a: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coordinates used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x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y coordinate of the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time t</a:t>
            </a:r>
          </a:p>
          <a:p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Immagine 6" descr="Immagine che contiene natura, cielo notturno&#10;&#10;Descrizione generata automaticamente">
            <a:extLst>
              <a:ext uri="{FF2B5EF4-FFF2-40B4-BE49-F238E27FC236}">
                <a16:creationId xmlns:a16="http://schemas.microsoft.com/office/drawing/2014/main" id="{3888CEA1-9A03-0ADF-0B71-BC6BDB341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90" y="2005692"/>
            <a:ext cx="4663695" cy="265076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347BAC-B0B8-755E-44CC-E336D374BEC7}"/>
              </a:ext>
            </a:extLst>
          </p:cNvPr>
          <p:cNvSpPr txBox="1"/>
          <p:nvPr/>
        </p:nvSpPr>
        <p:spPr>
          <a:xfrm>
            <a:off x="506477" y="4357547"/>
            <a:ext cx="62738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From the cone of visibility we gather information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density of stars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dominant colour</a:t>
            </a:r>
          </a:p>
        </p:txBody>
      </p:sp>
    </p:spTree>
    <p:extLst>
      <p:ext uri="{BB962C8B-B14F-4D97-AF65-F5344CB8AC3E}">
        <p14:creationId xmlns:p14="http://schemas.microsoft.com/office/powerpoint/2010/main" val="777973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617852" y="86986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Sky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1D68C7-E429-A55E-2499-0732FC225813}"/>
              </a:ext>
            </a:extLst>
          </p:cNvPr>
          <p:cNvSpPr txBox="1"/>
          <p:nvPr/>
        </p:nvSpPr>
        <p:spPr>
          <a:xfrm>
            <a:off x="526976" y="1702912"/>
            <a:ext cx="62476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It is obtained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colour interpolation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opacity controlled by sound intensity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A1E24-A302-FC60-5EE0-FDBFAEAD5899}"/>
              </a:ext>
            </a:extLst>
          </p:cNvPr>
          <p:cNvSpPr txBox="1"/>
          <p:nvPr/>
        </p:nvSpPr>
        <p:spPr>
          <a:xfrm>
            <a:off x="617852" y="29475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Moon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EBFCA-E731-2ADC-92E6-6E2339AEA021}"/>
              </a:ext>
            </a:extLst>
          </p:cNvPr>
          <p:cNvSpPr txBox="1"/>
          <p:nvPr/>
        </p:nvSpPr>
        <p:spPr>
          <a:xfrm>
            <a:off x="532660" y="3780523"/>
            <a:ext cx="627381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Rendered with the use of the 2D Perlin Noise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3565EAA-6091-B2A5-A66E-4CB0DD8EE1E7}"/>
              </a:ext>
            </a:extLst>
          </p:cNvPr>
          <p:cNvSpPr txBox="1"/>
          <p:nvPr/>
        </p:nvSpPr>
        <p:spPr>
          <a:xfrm>
            <a:off x="617852" y="4447435"/>
            <a:ext cx="88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Sun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6F6BE99-B371-633E-EF9F-48D8CC88EDCE}"/>
              </a:ext>
            </a:extLst>
          </p:cNvPr>
          <p:cNvSpPr txBox="1"/>
          <p:nvPr/>
        </p:nvSpPr>
        <p:spPr>
          <a:xfrm>
            <a:off x="532660" y="5230926"/>
            <a:ext cx="62738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Built with concentric rays each representing a scaled version of the sound amplitude spectrum</a:t>
            </a:r>
          </a:p>
        </p:txBody>
      </p:sp>
      <p:pic>
        <p:nvPicPr>
          <p:cNvPr id="4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B0848938-7ACE-D26A-D16B-41ECE28F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3656804"/>
            <a:ext cx="3526740" cy="2282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1895B55-95A2-BF74-C9E4-7930977DE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34" y="915089"/>
            <a:ext cx="3526740" cy="21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63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CBDF65-D7DA-47EE-9942-52F4E2D54548}"/>
              </a:ext>
            </a:extLst>
          </p:cNvPr>
          <p:cNvSpPr/>
          <p:nvPr/>
        </p:nvSpPr>
        <p:spPr>
          <a:xfrm>
            <a:off x="0" y="6369268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Federico Ceriola – Gian Marco De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Bortoli</a:t>
            </a:r>
            <a:r>
              <a:rPr lang="en-GB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 – Bruno </a:t>
            </a:r>
            <a:r>
              <a:rPr lang="en-GB" dirty="0" err="1">
                <a:solidFill>
                  <a:schemeClr val="tx1"/>
                </a:solidFill>
                <a:latin typeface="Avenir Next LT Pro Light" panose="020B0304020202020204" pitchFamily="34" charset="0"/>
              </a:rPr>
              <a:t>Sciarrone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A6AB1C9-6239-4C9D-BEFF-A249FA7FBC7A}"/>
              </a:ext>
            </a:extLst>
          </p:cNvPr>
          <p:cNvSpPr/>
          <p:nvPr/>
        </p:nvSpPr>
        <p:spPr>
          <a:xfrm>
            <a:off x="0" y="-4099"/>
            <a:ext cx="12192000" cy="4887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Creative Programming and Computing</a:t>
            </a:r>
            <a:endParaRPr lang="en-GB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FB5C28F-6EA9-4DE6-8815-90DE7F647974}"/>
              </a:ext>
            </a:extLst>
          </p:cNvPr>
          <p:cNvSpPr txBox="1"/>
          <p:nvPr/>
        </p:nvSpPr>
        <p:spPr>
          <a:xfrm>
            <a:off x="10347319" y="6428968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err="1">
                <a:latin typeface="Avenir Next LT Pro Light" panose="020B0304020202020204" pitchFamily="34" charset="0"/>
              </a:rPr>
              <a:t>a.a</a:t>
            </a:r>
            <a:r>
              <a:rPr lang="it-IT" dirty="0">
                <a:latin typeface="Avenir Next LT Pro Light" panose="020B0304020202020204" pitchFamily="34" charset="0"/>
              </a:rPr>
              <a:t>. 2021/2022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012BF64-F99D-4F21-8EDC-ABD35A1F616E}"/>
              </a:ext>
            </a:extLst>
          </p:cNvPr>
          <p:cNvSpPr txBox="1"/>
          <p:nvPr/>
        </p:nvSpPr>
        <p:spPr>
          <a:xfrm>
            <a:off x="8656417" y="51029"/>
            <a:ext cx="353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>
                <a:latin typeface="Avenir Next LT Pro Light" panose="020B0304020202020204" pitchFamily="34" charset="0"/>
              </a:rPr>
              <a:t>Music and Acoustic Engineering</a:t>
            </a:r>
            <a:endParaRPr lang="en-GB" dirty="0">
              <a:latin typeface="Avenir Next LT Pro Light" panose="020B03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B6DAD6-9EA6-D1BA-1D8E-39ECBC7F9B37}"/>
              </a:ext>
            </a:extLst>
          </p:cNvPr>
          <p:cNvSpPr txBox="1"/>
          <p:nvPr/>
        </p:nvSpPr>
        <p:spPr>
          <a:xfrm>
            <a:off x="591671" y="914400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venir Next" panose="020B0503020202020204" pitchFamily="34" charset="0"/>
              </a:rPr>
              <a:t>Interaction – Gyroscope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5F23B5-BA24-5F46-BEDC-EDDFA095FC09}"/>
              </a:ext>
            </a:extLst>
          </p:cNvPr>
          <p:cNvSpPr txBox="1"/>
          <p:nvPr/>
        </p:nvSpPr>
        <p:spPr>
          <a:xfrm>
            <a:off x="591671" y="2105520"/>
            <a:ext cx="826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first address sent from 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 is the gyroscope, with /</a:t>
            </a: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gyrosc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/gyro;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Constitutes the most relevant parameter for the “moving” experience of the pointer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</a:rPr>
              <a:t>The gyroscope has two relevant parameters, which constitute the moving direction and angles in the x and y axis.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54AC4F-4591-F9DB-F7B2-E60DE5ED4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525" y="2462030"/>
            <a:ext cx="2006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7502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1101</Words>
  <Application>Microsoft Macintosh PowerPoint</Application>
  <PresentationFormat>Widescreen</PresentationFormat>
  <Paragraphs>194</Paragraphs>
  <Slides>18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Amasis MT Pro Light</vt:lpstr>
      <vt:lpstr>Arial</vt:lpstr>
      <vt:lpstr>Avenir Next</vt:lpstr>
      <vt:lpstr>Avenir Next LT Pro Light</vt:lpstr>
      <vt:lpstr>Garamond</vt:lpstr>
      <vt:lpstr>Goudy Old Style</vt:lpstr>
      <vt:lpstr>SavonVTI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Ceriola</dc:creator>
  <cp:lastModifiedBy>Federico Ceriola</cp:lastModifiedBy>
  <cp:revision>12</cp:revision>
  <dcterms:created xsi:type="dcterms:W3CDTF">2021-12-01T10:17:18Z</dcterms:created>
  <dcterms:modified xsi:type="dcterms:W3CDTF">2022-06-26T18:41:06Z</dcterms:modified>
</cp:coreProperties>
</file>